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40" r:id="rId2"/>
    <p:sldId id="426" r:id="rId3"/>
    <p:sldId id="428" r:id="rId4"/>
    <p:sldId id="410" r:id="rId5"/>
    <p:sldId id="411" r:id="rId6"/>
    <p:sldId id="414" r:id="rId7"/>
    <p:sldId id="429" r:id="rId8"/>
    <p:sldId id="430" r:id="rId9"/>
    <p:sldId id="416" r:id="rId10"/>
    <p:sldId id="425" r:id="rId11"/>
    <p:sldId id="432" r:id="rId12"/>
    <p:sldId id="418" r:id="rId13"/>
    <p:sldId id="422" r:id="rId14"/>
  </p:sldIdLst>
  <p:sldSz cx="9509125" cy="7132638"/>
  <p:notesSz cx="7023100" cy="9309100"/>
  <p:defaultTextStyle>
    <a:defPPr>
      <a:defRPr lang="en-US"/>
    </a:defPPr>
    <a:lvl1pPr marL="0" algn="l" defTabSz="950885" rtl="0" eaLnBrk="1" latinLnBrk="0" hangingPunct="1">
      <a:defRPr sz="1872" kern="1200">
        <a:solidFill>
          <a:schemeClr val="tx1"/>
        </a:solidFill>
        <a:latin typeface="+mn-lt"/>
        <a:ea typeface="+mn-ea"/>
        <a:cs typeface="+mn-cs"/>
      </a:defRPr>
    </a:lvl1pPr>
    <a:lvl2pPr marL="475442" algn="l" defTabSz="950885" rtl="0" eaLnBrk="1" latinLnBrk="0" hangingPunct="1">
      <a:defRPr sz="1872" kern="1200">
        <a:solidFill>
          <a:schemeClr val="tx1"/>
        </a:solidFill>
        <a:latin typeface="+mn-lt"/>
        <a:ea typeface="+mn-ea"/>
        <a:cs typeface="+mn-cs"/>
      </a:defRPr>
    </a:lvl2pPr>
    <a:lvl3pPr marL="950885" algn="l" defTabSz="950885" rtl="0" eaLnBrk="1" latinLnBrk="0" hangingPunct="1">
      <a:defRPr sz="1872" kern="1200">
        <a:solidFill>
          <a:schemeClr val="tx1"/>
        </a:solidFill>
        <a:latin typeface="+mn-lt"/>
        <a:ea typeface="+mn-ea"/>
        <a:cs typeface="+mn-cs"/>
      </a:defRPr>
    </a:lvl3pPr>
    <a:lvl4pPr marL="1426327" algn="l" defTabSz="950885" rtl="0" eaLnBrk="1" latinLnBrk="0" hangingPunct="1">
      <a:defRPr sz="1872" kern="1200">
        <a:solidFill>
          <a:schemeClr val="tx1"/>
        </a:solidFill>
        <a:latin typeface="+mn-lt"/>
        <a:ea typeface="+mn-ea"/>
        <a:cs typeface="+mn-cs"/>
      </a:defRPr>
    </a:lvl4pPr>
    <a:lvl5pPr marL="1901769" algn="l" defTabSz="950885" rtl="0" eaLnBrk="1" latinLnBrk="0" hangingPunct="1">
      <a:defRPr sz="1872" kern="1200">
        <a:solidFill>
          <a:schemeClr val="tx1"/>
        </a:solidFill>
        <a:latin typeface="+mn-lt"/>
        <a:ea typeface="+mn-ea"/>
        <a:cs typeface="+mn-cs"/>
      </a:defRPr>
    </a:lvl5pPr>
    <a:lvl6pPr marL="2377211" algn="l" defTabSz="950885" rtl="0" eaLnBrk="1" latinLnBrk="0" hangingPunct="1">
      <a:defRPr sz="1872" kern="1200">
        <a:solidFill>
          <a:schemeClr val="tx1"/>
        </a:solidFill>
        <a:latin typeface="+mn-lt"/>
        <a:ea typeface="+mn-ea"/>
        <a:cs typeface="+mn-cs"/>
      </a:defRPr>
    </a:lvl6pPr>
    <a:lvl7pPr marL="2852654" algn="l" defTabSz="950885" rtl="0" eaLnBrk="1" latinLnBrk="0" hangingPunct="1">
      <a:defRPr sz="1872" kern="1200">
        <a:solidFill>
          <a:schemeClr val="tx1"/>
        </a:solidFill>
        <a:latin typeface="+mn-lt"/>
        <a:ea typeface="+mn-ea"/>
        <a:cs typeface="+mn-cs"/>
      </a:defRPr>
    </a:lvl7pPr>
    <a:lvl8pPr marL="3328096" algn="l" defTabSz="950885" rtl="0" eaLnBrk="1" latinLnBrk="0" hangingPunct="1">
      <a:defRPr sz="1872" kern="1200">
        <a:solidFill>
          <a:schemeClr val="tx1"/>
        </a:solidFill>
        <a:latin typeface="+mn-lt"/>
        <a:ea typeface="+mn-ea"/>
        <a:cs typeface="+mn-cs"/>
      </a:defRPr>
    </a:lvl8pPr>
    <a:lvl9pPr marL="3803538" algn="l" defTabSz="950885" rtl="0" eaLnBrk="1" latinLnBrk="0" hangingPunct="1">
      <a:defRPr sz="187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7" userDrawn="1">
          <p15:clr>
            <a:srgbClr val="A4A3A4"/>
          </p15:clr>
        </p15:guide>
        <p15:guide id="2" pos="29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19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12" autoAdjust="0"/>
    <p:restoredTop sz="94660" autoAdjust="0"/>
  </p:normalViewPr>
  <p:slideViewPr>
    <p:cSldViewPr>
      <p:cViewPr varScale="1">
        <p:scale>
          <a:sx n="87" d="100"/>
          <a:sy n="87" d="100"/>
        </p:scale>
        <p:origin x="1325" y="77"/>
      </p:cViewPr>
      <p:guideLst>
        <p:guide orient="horz" pos="2247"/>
        <p:guide pos="299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91439" cy="9143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3"/>
            <a:ext cx="3043980" cy="467362"/>
          </a:xfrm>
          <a:prstGeom prst="rect">
            <a:avLst/>
          </a:prstGeom>
        </p:spPr>
        <p:txBody>
          <a:bodyPr vert="horz" lIns="91523" tIns="45761" rIns="91523" bIns="4576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7535" y="3"/>
            <a:ext cx="3043980" cy="467362"/>
          </a:xfrm>
          <a:prstGeom prst="rect">
            <a:avLst/>
          </a:prstGeom>
        </p:spPr>
        <p:txBody>
          <a:bodyPr vert="horz" lIns="91523" tIns="45761" rIns="91523" bIns="45761" rtlCol="0"/>
          <a:lstStyle>
            <a:lvl1pPr algn="r">
              <a:defRPr sz="1200"/>
            </a:lvl1pPr>
          </a:lstStyle>
          <a:p>
            <a:fld id="{DDECB2A6-5AE0-4631-9D85-6D21131ED6A0}" type="datetimeFigureOut">
              <a:rPr lang="en-US" smtClean="0"/>
              <a:t>2/5/2019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41739"/>
            <a:ext cx="3043980" cy="467362"/>
          </a:xfrm>
          <a:prstGeom prst="rect">
            <a:avLst/>
          </a:prstGeom>
        </p:spPr>
        <p:txBody>
          <a:bodyPr vert="horz" lIns="91523" tIns="45761" rIns="91523" bIns="4576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7535" y="8841739"/>
            <a:ext cx="3043980" cy="467362"/>
          </a:xfrm>
          <a:prstGeom prst="rect">
            <a:avLst/>
          </a:prstGeom>
        </p:spPr>
        <p:txBody>
          <a:bodyPr vert="horz" lIns="91523" tIns="45761" rIns="91523" bIns="45761" rtlCol="0" anchor="b"/>
          <a:lstStyle>
            <a:lvl1pPr algn="r">
              <a:defRPr sz="1200"/>
            </a:lvl1pPr>
          </a:lstStyle>
          <a:p>
            <a:fld id="{8973A32B-D9D9-4769-AB2B-D8506BBC5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9297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3043343" cy="465455"/>
          </a:xfrm>
          <a:prstGeom prst="rect">
            <a:avLst/>
          </a:prstGeom>
        </p:spPr>
        <p:txBody>
          <a:bodyPr vert="horz" lIns="93263" tIns="46632" rIns="93263" bIns="4663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2"/>
            <a:ext cx="3043343" cy="465455"/>
          </a:xfrm>
          <a:prstGeom prst="rect">
            <a:avLst/>
          </a:prstGeom>
        </p:spPr>
        <p:txBody>
          <a:bodyPr vert="horz" lIns="93263" tIns="46632" rIns="93263" bIns="46632" rtlCol="0"/>
          <a:lstStyle>
            <a:lvl1pPr algn="r">
              <a:defRPr sz="1200"/>
            </a:lvl1pPr>
          </a:lstStyle>
          <a:p>
            <a:fld id="{CEAE5480-B519-476C-841D-85EEE78EC033}" type="datetimeFigureOut">
              <a:rPr lang="en-US" smtClean="0"/>
              <a:t>2/5/2019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6913"/>
            <a:ext cx="4654550" cy="34909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263" tIns="46632" rIns="93263" bIns="4663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1" y="4421823"/>
            <a:ext cx="5618480" cy="4189095"/>
          </a:xfrm>
          <a:prstGeom prst="rect">
            <a:avLst/>
          </a:prstGeom>
        </p:spPr>
        <p:txBody>
          <a:bodyPr vert="horz" lIns="93263" tIns="46632" rIns="93263" bIns="4663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42032"/>
            <a:ext cx="3043343" cy="465455"/>
          </a:xfrm>
          <a:prstGeom prst="rect">
            <a:avLst/>
          </a:prstGeom>
        </p:spPr>
        <p:txBody>
          <a:bodyPr vert="horz" lIns="93263" tIns="46632" rIns="93263" bIns="4663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32"/>
            <a:ext cx="3043343" cy="465455"/>
          </a:xfrm>
          <a:prstGeom prst="rect">
            <a:avLst/>
          </a:prstGeom>
        </p:spPr>
        <p:txBody>
          <a:bodyPr vert="horz" lIns="93263" tIns="46632" rIns="93263" bIns="46632" rtlCol="0" anchor="b"/>
          <a:lstStyle>
            <a:lvl1pPr algn="r">
              <a:defRPr sz="1200"/>
            </a:lvl1pPr>
          </a:lstStyle>
          <a:p>
            <a:fld id="{CAE2DFB0-DD18-43DA-BFC2-D612AB2B6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595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50885" rtl="0" eaLnBrk="1" latinLnBrk="0" hangingPunct="1">
      <a:defRPr sz="1248" kern="1200">
        <a:solidFill>
          <a:schemeClr val="tx1"/>
        </a:solidFill>
        <a:latin typeface="+mn-lt"/>
        <a:ea typeface="+mn-ea"/>
        <a:cs typeface="+mn-cs"/>
      </a:defRPr>
    </a:lvl1pPr>
    <a:lvl2pPr marL="475442" algn="l" defTabSz="950885" rtl="0" eaLnBrk="1" latinLnBrk="0" hangingPunct="1">
      <a:defRPr sz="1248" kern="1200">
        <a:solidFill>
          <a:schemeClr val="tx1"/>
        </a:solidFill>
        <a:latin typeface="+mn-lt"/>
        <a:ea typeface="+mn-ea"/>
        <a:cs typeface="+mn-cs"/>
      </a:defRPr>
    </a:lvl2pPr>
    <a:lvl3pPr marL="950885" algn="l" defTabSz="950885" rtl="0" eaLnBrk="1" latinLnBrk="0" hangingPunct="1">
      <a:defRPr sz="1248" kern="1200">
        <a:solidFill>
          <a:schemeClr val="tx1"/>
        </a:solidFill>
        <a:latin typeface="+mn-lt"/>
        <a:ea typeface="+mn-ea"/>
        <a:cs typeface="+mn-cs"/>
      </a:defRPr>
    </a:lvl3pPr>
    <a:lvl4pPr marL="1426327" algn="l" defTabSz="950885" rtl="0" eaLnBrk="1" latinLnBrk="0" hangingPunct="1">
      <a:defRPr sz="1248" kern="1200">
        <a:solidFill>
          <a:schemeClr val="tx1"/>
        </a:solidFill>
        <a:latin typeface="+mn-lt"/>
        <a:ea typeface="+mn-ea"/>
        <a:cs typeface="+mn-cs"/>
      </a:defRPr>
    </a:lvl4pPr>
    <a:lvl5pPr marL="1901769" algn="l" defTabSz="950885" rtl="0" eaLnBrk="1" latinLnBrk="0" hangingPunct="1">
      <a:defRPr sz="1248" kern="1200">
        <a:solidFill>
          <a:schemeClr val="tx1"/>
        </a:solidFill>
        <a:latin typeface="+mn-lt"/>
        <a:ea typeface="+mn-ea"/>
        <a:cs typeface="+mn-cs"/>
      </a:defRPr>
    </a:lvl5pPr>
    <a:lvl6pPr marL="2377211" algn="l" defTabSz="950885" rtl="0" eaLnBrk="1" latinLnBrk="0" hangingPunct="1">
      <a:defRPr sz="1248" kern="1200">
        <a:solidFill>
          <a:schemeClr val="tx1"/>
        </a:solidFill>
        <a:latin typeface="+mn-lt"/>
        <a:ea typeface="+mn-ea"/>
        <a:cs typeface="+mn-cs"/>
      </a:defRPr>
    </a:lvl6pPr>
    <a:lvl7pPr marL="2852654" algn="l" defTabSz="950885" rtl="0" eaLnBrk="1" latinLnBrk="0" hangingPunct="1">
      <a:defRPr sz="1248" kern="1200">
        <a:solidFill>
          <a:schemeClr val="tx1"/>
        </a:solidFill>
        <a:latin typeface="+mn-lt"/>
        <a:ea typeface="+mn-ea"/>
        <a:cs typeface="+mn-cs"/>
      </a:defRPr>
    </a:lvl7pPr>
    <a:lvl8pPr marL="3328096" algn="l" defTabSz="950885" rtl="0" eaLnBrk="1" latinLnBrk="0" hangingPunct="1">
      <a:defRPr sz="1248" kern="1200">
        <a:solidFill>
          <a:schemeClr val="tx1"/>
        </a:solidFill>
        <a:latin typeface="+mn-lt"/>
        <a:ea typeface="+mn-ea"/>
        <a:cs typeface="+mn-cs"/>
      </a:defRPr>
    </a:lvl8pPr>
    <a:lvl9pPr marL="3803538" algn="l" defTabSz="950885" rtl="0" eaLnBrk="1" latinLnBrk="0" hangingPunct="1">
      <a:defRPr sz="124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4275" y="696913"/>
            <a:ext cx="4654550" cy="34909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FD66F9-1AD7-4AB0-BA15-7830BB71C85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7215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4275" y="696913"/>
            <a:ext cx="4654550" cy="34909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FD66F9-1AD7-4AB0-BA15-7830BB71C85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865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4275" y="696913"/>
            <a:ext cx="4654550" cy="34909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FD66F9-1AD7-4AB0-BA15-7830BB71C85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9263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4275" y="696913"/>
            <a:ext cx="4654550" cy="34909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FD66F9-1AD7-4AB0-BA15-7830BB71C85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9221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4275" y="696913"/>
            <a:ext cx="4654550" cy="34909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FD66F9-1AD7-4AB0-BA15-7830BB71C85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9938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4275" y="696913"/>
            <a:ext cx="4654550" cy="34909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FD66F9-1AD7-4AB0-BA15-7830BB71C85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3219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4275" y="696913"/>
            <a:ext cx="4654550" cy="34909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FD66F9-1AD7-4AB0-BA15-7830BB71C85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1871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4275" y="696913"/>
            <a:ext cx="4654550" cy="34909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FD66F9-1AD7-4AB0-BA15-7830BB71C85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7979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4275" y="696913"/>
            <a:ext cx="4654550" cy="34909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E2DFB0-DD18-43DA-BFC2-D612AB2B649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286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3185" y="2215742"/>
            <a:ext cx="8082756" cy="152889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6369" y="4041828"/>
            <a:ext cx="6656388" cy="182278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CC70F-3B91-4D16-9B5D-C36E21C0CD9C}" type="datetime1">
              <a:rPr lang="en-US" smtClean="0"/>
              <a:t>2/5/2019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7A7B7-673D-49AC-883F-AC6DDBBAF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374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1C07C-5C02-427E-9639-E551CD07999E}" type="datetime1">
              <a:rPr lang="en-US" smtClean="0"/>
              <a:t>2/5/2019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7A7B7-673D-49AC-883F-AC6DDBBAF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089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94116" y="285638"/>
            <a:ext cx="2139553" cy="60858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5456" y="285638"/>
            <a:ext cx="6260174" cy="608585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9039F-671E-470B-A67C-60CF6E477C2B}" type="datetime1">
              <a:rPr lang="en-US" smtClean="0"/>
              <a:t>2/5/2019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7A7B7-673D-49AC-883F-AC6DDBBAF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393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2021D-06CC-438E-AB7A-498CAC1A1055}" type="datetime1">
              <a:rPr lang="en-US" smtClean="0"/>
              <a:t>2/5/2019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7A7B7-673D-49AC-883F-AC6DDBBAF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455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155" y="4583381"/>
            <a:ext cx="8082756" cy="141662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1155" y="3023118"/>
            <a:ext cx="8082756" cy="156026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EAC78-45E3-4190-90DE-8AF5EB320DF2}" type="datetime1">
              <a:rPr lang="en-US" smtClean="0"/>
              <a:t>2/5/2019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7A7B7-673D-49AC-883F-AC6DDBBAF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127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5456" y="1664284"/>
            <a:ext cx="4199864" cy="470721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33805" y="1664284"/>
            <a:ext cx="4199864" cy="470721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F12ED-6375-434A-8E88-055E1FDC8403}" type="datetime1">
              <a:rPr lang="en-US" smtClean="0"/>
              <a:t>2/5/2019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7A7B7-673D-49AC-883F-AC6DDBBAF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749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5457" y="1596589"/>
            <a:ext cx="4201515" cy="66538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457" y="2261971"/>
            <a:ext cx="4201515" cy="41095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30505" y="1596589"/>
            <a:ext cx="4203165" cy="66538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30505" y="2261971"/>
            <a:ext cx="4203165" cy="41095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D1D87-70D1-4BE1-953A-154009FD3F5A}" type="datetime1">
              <a:rPr lang="en-US" smtClean="0"/>
              <a:t>2/5/2019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7A7B7-673D-49AC-883F-AC6DDBBAF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426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95E06-619F-48E3-A0C6-3976BD35B950}" type="datetime1">
              <a:rPr lang="en-US" smtClean="0"/>
              <a:t>2/5/2019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7A7B7-673D-49AC-883F-AC6DDBBAF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500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07520-A551-4D20-BBE0-F80C08C8A169}" type="datetime1">
              <a:rPr lang="en-US" smtClean="0"/>
              <a:t>2/5/2019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7A7B7-673D-49AC-883F-AC6DDBBAF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809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458" y="283985"/>
            <a:ext cx="3128437" cy="120858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7804" y="283986"/>
            <a:ext cx="5315866" cy="608750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5458" y="1492572"/>
            <a:ext cx="3128437" cy="487892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17485-0E7E-433F-AC7F-62ECAF55FE2B}" type="datetime1">
              <a:rPr lang="en-US" smtClean="0"/>
              <a:t>2/5/2019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7A7B7-673D-49AC-883F-AC6DDBBAF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56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3855" y="4992848"/>
            <a:ext cx="5705475" cy="58943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63855" y="637314"/>
            <a:ext cx="5705475" cy="4279583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63855" y="5582281"/>
            <a:ext cx="5705475" cy="837094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3053F-FEB5-4173-A063-600D3D5D17A4}" type="datetime1">
              <a:rPr lang="en-US" smtClean="0"/>
              <a:t>2/5/2019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7A7B7-673D-49AC-883F-AC6DDBBAF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40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5456" y="285636"/>
            <a:ext cx="8558213" cy="11887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5456" y="1664284"/>
            <a:ext cx="8558213" cy="4707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5456" y="6610900"/>
            <a:ext cx="2218796" cy="3797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55EC7A-219A-4118-87DC-B111F34044D9}" type="datetime1">
              <a:rPr lang="en-US" smtClean="0"/>
              <a:t>2/5/2019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48951" y="6610900"/>
            <a:ext cx="3011223" cy="3797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4873" y="6610900"/>
            <a:ext cx="2218796" cy="3797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F7A7B7-673D-49AC-883F-AC6DDBBAF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639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ctr" defTabSz="91437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1" indent="-342891" algn="l" defTabSz="91437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defTabSz="914377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9.png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2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2.png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hyperlink" Target="http://casinocontrol.ohio.gov/SkillGames.aspx" TargetMode="Externa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hyperlink" Target="mailto:skillgames@casinocontrol.ohio.gov" TargetMode="External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2.png"/><Relationship Id="rId5" Type="http://schemas.openxmlformats.org/officeDocument/2006/relationships/hyperlink" Target="https://casinocontrol.ohio.gov/" TargetMode="External"/><Relationship Id="rId4" Type="http://schemas.openxmlformats.org/officeDocument/2006/relationships/hyperlink" Target="https://ohio-das.force.com/occc/s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6.m4a"/><Relationship Id="rId7" Type="http://schemas.openxmlformats.org/officeDocument/2006/relationships/image" Target="../media/image6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2.png"/><Relationship Id="rId4" Type="http://schemas.openxmlformats.org/officeDocument/2006/relationships/audio" Target="../media/media6.m4a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2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51" y="289719"/>
            <a:ext cx="8478517" cy="1819188"/>
          </a:xfrm>
          <a:prstGeom prst="rect">
            <a:avLst/>
          </a:prstGeom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459652" y="2651928"/>
            <a:ext cx="8478516" cy="1920219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smtClean="0">
                <a:solidFill>
                  <a:srgbClr val="0070C0"/>
                </a:solidFill>
              </a:rPr>
              <a:t>Filing an Initial or Annual Report – Filing as an Operator</a:t>
            </a:r>
            <a:endParaRPr lang="en-US" sz="4000" b="1" dirty="0">
              <a:solidFill>
                <a:srgbClr val="0070C0"/>
              </a:solidFill>
            </a:endParaRPr>
          </a:p>
        </p:txBody>
      </p:sp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10718" y="32607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697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09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/>
          <a:srcRect l="1012" t="4930"/>
          <a:stretch/>
        </p:blipFill>
        <p:spPr>
          <a:xfrm>
            <a:off x="822685" y="3017685"/>
            <a:ext cx="7342922" cy="3999780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814873" y="6402773"/>
            <a:ext cx="2218796" cy="379747"/>
          </a:xfrm>
        </p:spPr>
        <p:txBody>
          <a:bodyPr/>
          <a:lstStyle/>
          <a:p>
            <a:fld id="{19F7A7B7-673D-49AC-883F-AC6DDBBAF1D4}" type="slidenum">
              <a:rPr lang="en-US" b="1" smtClean="0"/>
              <a:t>10</a:t>
            </a:fld>
            <a:endParaRPr lang="en-US" b="1" dirty="0"/>
          </a:p>
        </p:txBody>
      </p:sp>
      <p:pic>
        <p:nvPicPr>
          <p:cNvPr id="8" name="Picture 7"/>
          <p:cNvPicPr/>
          <p:nvPr/>
        </p:nvPicPr>
        <p:blipFill rotWithShape="1">
          <a:blip r:embed="rId6"/>
          <a:srcRect l="2193" r="808" b="61511"/>
          <a:stretch/>
        </p:blipFill>
        <p:spPr bwMode="auto">
          <a:xfrm>
            <a:off x="350134" y="838895"/>
            <a:ext cx="8622004" cy="1515343"/>
          </a:xfrm>
          <a:prstGeom prst="rect">
            <a:avLst/>
          </a:prstGeom>
          <a:ln>
            <a:solidFill>
              <a:srgbClr val="00206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Rectangle 8"/>
          <p:cNvSpPr/>
          <p:nvPr/>
        </p:nvSpPr>
        <p:spPr>
          <a:xfrm>
            <a:off x="350134" y="209205"/>
            <a:ext cx="886958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rgbClr val="0070C0"/>
                </a:solidFill>
              </a:rPr>
              <a:t>Add more locations owned by the operator or add locations where you revenue-share with the location owner.  </a:t>
            </a:r>
            <a:endParaRPr lang="en-US" sz="1600" dirty="0"/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6949098" y="2103295"/>
            <a:ext cx="365757" cy="548634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449763" y="32607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033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77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7A7B7-673D-49AC-883F-AC6DDBBAF1D4}" type="slidenum">
              <a:rPr lang="en-US" smtClean="0"/>
              <a:t>11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916" t="4088" r="1072" b="66304"/>
          <a:stretch/>
        </p:blipFill>
        <p:spPr>
          <a:xfrm>
            <a:off x="548368" y="2103295"/>
            <a:ext cx="8210984" cy="1519450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456929" y="823149"/>
            <a:ext cx="886958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rgbClr val="0070C0"/>
                </a:solidFill>
              </a:rPr>
              <a:t>Submit the report: </a:t>
            </a:r>
            <a:endParaRPr lang="en-US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593805" y="2305653"/>
            <a:ext cx="21945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</a:rPr>
              <a:t>Click here to submit </a:t>
            </a:r>
            <a:r>
              <a:rPr lang="en-US" sz="1400" dirty="0">
                <a:solidFill>
                  <a:srgbClr val="FF0000"/>
                </a:solidFill>
              </a:rPr>
              <a:t>r</a:t>
            </a:r>
            <a:r>
              <a:rPr lang="en-US" sz="1400" dirty="0" smtClean="0">
                <a:solidFill>
                  <a:srgbClr val="FF0000"/>
                </a:solidFill>
              </a:rPr>
              <a:t>eport</a:t>
            </a:r>
            <a:endParaRPr lang="en-US" sz="1400" dirty="0">
              <a:solidFill>
                <a:srgbClr val="FF0000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468587" y="2600062"/>
            <a:ext cx="640073" cy="40011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49763" y="32607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35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4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/>
          <a:srcRect t="1811"/>
          <a:stretch/>
        </p:blipFill>
        <p:spPr>
          <a:xfrm>
            <a:off x="2602831" y="1552267"/>
            <a:ext cx="4071950" cy="4572000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844007" y="6630637"/>
            <a:ext cx="2218796" cy="379747"/>
          </a:xfrm>
        </p:spPr>
        <p:txBody>
          <a:bodyPr/>
          <a:lstStyle/>
          <a:p>
            <a:fld id="{19F7A7B7-673D-49AC-883F-AC6DDBBAF1D4}" type="slidenum">
              <a:rPr lang="en-US" b="1" smtClean="0"/>
              <a:t>12</a:t>
            </a:fld>
            <a:endParaRPr lang="en-US" b="1" dirty="0"/>
          </a:p>
        </p:txBody>
      </p:sp>
      <p:sp>
        <p:nvSpPr>
          <p:cNvPr id="14" name="Rectangle 13"/>
          <p:cNvSpPr/>
          <p:nvPr/>
        </p:nvSpPr>
        <p:spPr>
          <a:xfrm>
            <a:off x="319771" y="718820"/>
            <a:ext cx="886958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rgbClr val="0070C0"/>
                </a:solidFill>
              </a:rPr>
              <a:t>Attestation:</a:t>
            </a:r>
            <a:endParaRPr lang="en-US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923918" y="4639337"/>
            <a:ext cx="14630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</a:rPr>
              <a:t>1.  Select “I </a:t>
            </a:r>
            <a:r>
              <a:rPr lang="en-US" sz="1100" dirty="0" smtClean="0">
                <a:solidFill>
                  <a:srgbClr val="FF0000"/>
                </a:solidFill>
              </a:rPr>
              <a:t>Accept”</a:t>
            </a:r>
            <a:endParaRPr lang="en-US" sz="1100" dirty="0">
              <a:solidFill>
                <a:srgbClr val="FF0000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171053" y="4945911"/>
            <a:ext cx="619831" cy="30952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897356" y="4500837"/>
            <a:ext cx="18858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</a:rPr>
              <a:t>2.   Type Submitter’s Name</a:t>
            </a:r>
            <a:endParaRPr lang="en-US" sz="1100" dirty="0">
              <a:solidFill>
                <a:srgbClr val="FF0000"/>
              </a:solidFill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flipH="1">
            <a:off x="6166345" y="4930372"/>
            <a:ext cx="597287" cy="34059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874997" y="5570133"/>
            <a:ext cx="18858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</a:rPr>
              <a:t>3.   Click “Submit”</a:t>
            </a:r>
            <a:endParaRPr lang="en-US" sz="1100" dirty="0">
              <a:solidFill>
                <a:srgbClr val="FF0000"/>
              </a:solidFill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 flipH="1">
            <a:off x="6357508" y="5661861"/>
            <a:ext cx="494976" cy="17648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449763" y="32607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173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12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1065" y="1385681"/>
            <a:ext cx="861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Tw Cen MT" panose="020B0602020104020603" pitchFamily="34" charset="0"/>
              </a:rPr>
              <a:t>OHIO CASINO CONTROL COMMISSION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5200" y="2286173"/>
            <a:ext cx="1770892" cy="177089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16096" y="4389270"/>
            <a:ext cx="6438831" cy="1802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latin typeface="Arial"/>
                <a:ea typeface="Times New Roman"/>
                <a:cs typeface="Times New Roman"/>
              </a:rPr>
              <a:t>Skill Games </a:t>
            </a:r>
            <a:r>
              <a:rPr lang="en-US" dirty="0" smtClean="0">
                <a:latin typeface="Arial"/>
                <a:ea typeface="Times New Roman"/>
                <a:cs typeface="Times New Roman"/>
              </a:rPr>
              <a:t>Division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dirty="0" smtClean="0">
                <a:latin typeface="Arial"/>
                <a:ea typeface="Times New Roman"/>
                <a:cs typeface="Times New Roman"/>
              </a:rPr>
              <a:t>Phone:  (614) </a:t>
            </a:r>
            <a:r>
              <a:rPr lang="en-US" smtClean="0">
                <a:latin typeface="Arial"/>
                <a:ea typeface="Times New Roman"/>
                <a:cs typeface="Times New Roman"/>
              </a:rPr>
              <a:t>387-0318 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dirty="0" smtClean="0">
                <a:latin typeface="Arial"/>
                <a:ea typeface="Times New Roman"/>
                <a:cs typeface="Times New Roman"/>
              </a:rPr>
              <a:t>Email:</a:t>
            </a:r>
            <a:r>
              <a:rPr lang="en-US" dirty="0">
                <a:latin typeface="Arial"/>
                <a:ea typeface="Times New Roman"/>
                <a:cs typeface="Times New Roman"/>
              </a:rPr>
              <a:t> </a:t>
            </a:r>
            <a:r>
              <a:rPr lang="en-US" dirty="0" smtClean="0">
                <a:latin typeface="Arial"/>
                <a:ea typeface="Times New Roman"/>
                <a:cs typeface="Times New Roman"/>
              </a:rPr>
              <a:t> </a:t>
            </a:r>
            <a:r>
              <a:rPr lang="en-US" dirty="0" smtClean="0">
                <a:latin typeface="Arial"/>
                <a:ea typeface="Calibri"/>
                <a:cs typeface="Times New Roman"/>
                <a:hlinkClick r:id="rId6"/>
              </a:rPr>
              <a:t>skillgames@casinocontrol.ohio.gov</a:t>
            </a:r>
            <a:endParaRPr lang="en-US" dirty="0" smtClean="0">
              <a:latin typeface="Arial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latin typeface="Arial"/>
                <a:ea typeface="Calibri"/>
                <a:cs typeface="Times New Roman"/>
              </a:rPr>
              <a:t>Website:  </a:t>
            </a:r>
            <a:r>
              <a:rPr lang="en-US" dirty="0">
                <a:latin typeface="Arial"/>
                <a:ea typeface="Calibri"/>
                <a:cs typeface="Times New Roman"/>
                <a:hlinkClick r:id="rId7"/>
              </a:rPr>
              <a:t>http://</a:t>
            </a:r>
            <a:r>
              <a:rPr lang="en-US" dirty="0" smtClean="0">
                <a:latin typeface="Arial"/>
                <a:ea typeface="Calibri"/>
                <a:cs typeface="Times New Roman"/>
                <a:hlinkClick r:id="rId7"/>
              </a:rPr>
              <a:t>casinocontrol.ohio.gov/SkillGames.aspx</a:t>
            </a:r>
            <a:r>
              <a:rPr lang="en-US" dirty="0" smtClean="0">
                <a:latin typeface="Arial"/>
                <a:ea typeface="Calibri"/>
                <a:cs typeface="Times New Roman"/>
              </a:rPr>
              <a:t>  </a:t>
            </a:r>
            <a:endParaRPr lang="en-US" dirty="0">
              <a:ea typeface="Calibri"/>
              <a:cs typeface="Times New Roman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7A7B7-673D-49AC-883F-AC6DDBBAF1D4}" type="slidenum">
              <a:rPr lang="en-US" b="1" smtClean="0"/>
              <a:t>13</a:t>
            </a:fld>
            <a:endParaRPr lang="en-US" b="1" dirty="0"/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449763" y="32607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47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1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3326" y="365954"/>
            <a:ext cx="8778144" cy="506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>
                <a:solidFill>
                  <a:srgbClr val="0070C0"/>
                </a:solidFill>
              </a:rPr>
              <a:t>Reporting Requirements</a:t>
            </a:r>
          </a:p>
          <a:p>
            <a:endParaRPr lang="en-US" sz="1600" dirty="0">
              <a:solidFill>
                <a:srgbClr val="0070C0"/>
              </a:solidFill>
            </a:endParaRPr>
          </a:p>
          <a:p>
            <a:r>
              <a:rPr lang="en-US" sz="1600" b="1" dirty="0" smtClean="0">
                <a:solidFill>
                  <a:srgbClr val="0070C0"/>
                </a:solidFill>
              </a:rPr>
              <a:t>Who must file:  </a:t>
            </a:r>
            <a:r>
              <a:rPr lang="en-US" sz="1600" dirty="0" smtClean="0">
                <a:solidFill>
                  <a:srgbClr val="0070C0"/>
                </a:solidFill>
              </a:rPr>
              <a:t>All licensed Type-B and Type-C Skill-Based Amusement Machine (SBAM) Operators and SBAM Vendors </a:t>
            </a:r>
          </a:p>
          <a:p>
            <a:endParaRPr lang="en-US" sz="1600" dirty="0">
              <a:solidFill>
                <a:srgbClr val="0070C0"/>
              </a:solidFill>
            </a:endParaRPr>
          </a:p>
          <a:p>
            <a:r>
              <a:rPr lang="en-US" sz="1600" b="1" dirty="0" smtClean="0">
                <a:solidFill>
                  <a:srgbClr val="0070C0"/>
                </a:solidFill>
              </a:rPr>
              <a:t>When to file:  </a:t>
            </a:r>
            <a:r>
              <a:rPr lang="en-US" sz="1600" dirty="0" smtClean="0">
                <a:solidFill>
                  <a:srgbClr val="0070C0"/>
                </a:solidFill>
              </a:rPr>
              <a:t>Initially upon receiving your first license and annually no later than March 31</a:t>
            </a:r>
            <a:r>
              <a:rPr lang="en-US" sz="1600" baseline="30000" dirty="0" smtClean="0">
                <a:solidFill>
                  <a:srgbClr val="0070C0"/>
                </a:solidFill>
              </a:rPr>
              <a:t>st</a:t>
            </a:r>
            <a:r>
              <a:rPr lang="en-US" sz="1600" dirty="0" smtClean="0">
                <a:solidFill>
                  <a:srgbClr val="0070C0"/>
                </a:solidFill>
              </a:rPr>
              <a:t> of each calendar year.  </a:t>
            </a:r>
          </a:p>
          <a:p>
            <a:endParaRPr lang="en-US" sz="1600" dirty="0">
              <a:solidFill>
                <a:srgbClr val="0070C0"/>
              </a:solidFill>
            </a:endParaRPr>
          </a:p>
          <a:p>
            <a:r>
              <a:rPr lang="en-US" sz="1600" b="1" dirty="0" smtClean="0">
                <a:solidFill>
                  <a:srgbClr val="0070C0"/>
                </a:solidFill>
              </a:rPr>
              <a:t>How to file:  </a:t>
            </a:r>
            <a:r>
              <a:rPr lang="en-US" sz="1600" dirty="0" smtClean="0">
                <a:solidFill>
                  <a:srgbClr val="0070C0"/>
                </a:solidFill>
              </a:rPr>
              <a:t>Commission’s Skill Games Reporting (SGR) system at:   </a:t>
            </a:r>
            <a:r>
              <a:rPr lang="en-US" sz="1600" dirty="0" smtClean="0">
                <a:solidFill>
                  <a:srgbClr val="0070C0"/>
                </a:solidFill>
                <a:hlinkClick r:id="rId4"/>
              </a:rPr>
              <a:t>https://ohio-das.force.com/occc/s/</a:t>
            </a:r>
            <a:r>
              <a:rPr lang="en-US" sz="1600" dirty="0" smtClean="0">
                <a:solidFill>
                  <a:srgbClr val="0070C0"/>
                </a:solidFill>
              </a:rPr>
              <a:t>  or </a:t>
            </a:r>
            <a:r>
              <a:rPr lang="en-US" sz="1600" dirty="0" smtClean="0">
                <a:solidFill>
                  <a:srgbClr val="0070C0"/>
                </a:solidFill>
              </a:rPr>
              <a:t>via </a:t>
            </a:r>
            <a:r>
              <a:rPr lang="en-US" sz="1600" dirty="0" smtClean="0">
                <a:solidFill>
                  <a:srgbClr val="0070C0"/>
                </a:solidFill>
              </a:rPr>
              <a:t>the Commission’s website at </a:t>
            </a:r>
            <a:r>
              <a:rPr lang="en-US" sz="1600" dirty="0" smtClean="0">
                <a:solidFill>
                  <a:srgbClr val="0070C0"/>
                </a:solidFill>
                <a:hlinkClick r:id="rId5"/>
              </a:rPr>
              <a:t>https://casinocontrol.ohio.gov</a:t>
            </a:r>
            <a:r>
              <a:rPr lang="en-US" sz="1600" dirty="0" smtClean="0">
                <a:solidFill>
                  <a:srgbClr val="0070C0"/>
                </a:solidFill>
              </a:rPr>
              <a:t>.  </a:t>
            </a:r>
          </a:p>
          <a:p>
            <a:endParaRPr lang="en-US" sz="1600" dirty="0">
              <a:solidFill>
                <a:srgbClr val="0070C0"/>
              </a:solidFill>
            </a:endParaRPr>
          </a:p>
          <a:p>
            <a:r>
              <a:rPr lang="en-US" sz="1600" b="1" dirty="0" smtClean="0">
                <a:solidFill>
                  <a:srgbClr val="0070C0"/>
                </a:solidFill>
              </a:rPr>
              <a:t>Information needed to complete the report: </a:t>
            </a:r>
          </a:p>
          <a:p>
            <a:endParaRPr lang="en-US" sz="1200" dirty="0">
              <a:solidFill>
                <a:srgbClr val="0070C0"/>
              </a:solidFill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0070C0"/>
                </a:solidFill>
              </a:rPr>
              <a:t>All </a:t>
            </a:r>
            <a:r>
              <a:rPr lang="en-US" sz="1600" dirty="0">
                <a:solidFill>
                  <a:srgbClr val="0070C0"/>
                </a:solidFill>
              </a:rPr>
              <a:t>locations </a:t>
            </a:r>
            <a:r>
              <a:rPr lang="en-US" sz="1600" dirty="0" smtClean="0">
                <a:solidFill>
                  <a:srgbClr val="0070C0"/>
                </a:solidFill>
              </a:rPr>
              <a:t>where </a:t>
            </a:r>
            <a:r>
              <a:rPr lang="en-US" sz="1600" dirty="0">
                <a:solidFill>
                  <a:srgbClr val="0070C0"/>
                </a:solidFill>
              </a:rPr>
              <a:t>the licensee operates/operated SBAMs</a:t>
            </a:r>
            <a:r>
              <a:rPr lang="en-US" sz="1600" dirty="0" smtClean="0">
                <a:solidFill>
                  <a:srgbClr val="0070C0"/>
                </a:solidFill>
              </a:rPr>
              <a:t>;</a:t>
            </a:r>
          </a:p>
          <a:p>
            <a:pPr fontAlgn="base"/>
            <a:endParaRPr lang="en-US" sz="1050" dirty="0">
              <a:solidFill>
                <a:srgbClr val="0070C0"/>
              </a:solidFill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0070C0"/>
                </a:solidFill>
              </a:rPr>
              <a:t>All </a:t>
            </a:r>
            <a:r>
              <a:rPr lang="en-US" sz="1600" dirty="0">
                <a:solidFill>
                  <a:srgbClr val="0070C0"/>
                </a:solidFill>
              </a:rPr>
              <a:t>of the games </a:t>
            </a:r>
            <a:r>
              <a:rPr lang="en-US" sz="1600" dirty="0" smtClean="0">
                <a:solidFill>
                  <a:srgbClr val="0070C0"/>
                </a:solidFill>
              </a:rPr>
              <a:t>operated </a:t>
            </a:r>
            <a:r>
              <a:rPr lang="en-US" sz="1600" dirty="0">
                <a:solidFill>
                  <a:srgbClr val="0070C0"/>
                </a:solidFill>
              </a:rPr>
              <a:t>at a location</a:t>
            </a:r>
            <a:r>
              <a:rPr lang="en-US" sz="1600" dirty="0" smtClean="0">
                <a:solidFill>
                  <a:srgbClr val="0070C0"/>
                </a:solidFill>
              </a:rPr>
              <a:t>;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endParaRPr lang="en-US" sz="1050" dirty="0">
              <a:solidFill>
                <a:srgbClr val="0070C0"/>
              </a:solidFill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0070C0"/>
                </a:solidFill>
              </a:rPr>
              <a:t>All vendors </a:t>
            </a:r>
            <a:r>
              <a:rPr lang="en-US" sz="1600" dirty="0">
                <a:solidFill>
                  <a:srgbClr val="0070C0"/>
                </a:solidFill>
              </a:rPr>
              <a:t>or </a:t>
            </a:r>
            <a:r>
              <a:rPr lang="en-US" sz="1600" dirty="0" smtClean="0">
                <a:solidFill>
                  <a:srgbClr val="0070C0"/>
                </a:solidFill>
              </a:rPr>
              <a:t>operators with which you conducted business. Operators </a:t>
            </a:r>
            <a:r>
              <a:rPr lang="en-US" sz="1600" dirty="0">
                <a:solidFill>
                  <a:srgbClr val="0070C0"/>
                </a:solidFill>
              </a:rPr>
              <a:t>will also need access </a:t>
            </a:r>
            <a:r>
              <a:rPr lang="en-US" sz="1600" dirty="0" smtClean="0">
                <a:solidFill>
                  <a:srgbClr val="0070C0"/>
                </a:solidFill>
              </a:rPr>
              <a:t>to amount </a:t>
            </a:r>
            <a:r>
              <a:rPr lang="en-US" sz="1600" dirty="0">
                <a:solidFill>
                  <a:srgbClr val="0070C0"/>
                </a:solidFill>
              </a:rPr>
              <a:t>spent on prize </a:t>
            </a:r>
            <a:r>
              <a:rPr lang="en-US" sz="1600" dirty="0" smtClean="0">
                <a:solidFill>
                  <a:srgbClr val="0070C0"/>
                </a:solidFill>
              </a:rPr>
              <a:t>inventory, </a:t>
            </a:r>
            <a:r>
              <a:rPr lang="en-US" sz="1600" dirty="0">
                <a:solidFill>
                  <a:srgbClr val="0070C0"/>
                </a:solidFill>
              </a:rPr>
              <a:t>gross revenue, and amounts paid to locations (if applicable</a:t>
            </a:r>
            <a:r>
              <a:rPr lang="en-US" sz="1600" dirty="0" smtClean="0">
                <a:solidFill>
                  <a:srgbClr val="0070C0"/>
                </a:solidFill>
              </a:rPr>
              <a:t>).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070C0"/>
              </a:solidFill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070C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7A7B7-673D-49AC-883F-AC6DDBBAF1D4}" type="slidenum">
              <a:rPr lang="en-US" b="1" smtClean="0"/>
              <a:t>2</a:t>
            </a:fld>
            <a:endParaRPr lang="en-US" b="1" dirty="0"/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108660" y="668584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486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25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5490" y="515372"/>
            <a:ext cx="8778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0070C0"/>
                </a:solidFill>
              </a:rPr>
              <a:t>From the Commission website:  </a:t>
            </a:r>
            <a:endParaRPr lang="en-US" sz="1400" dirty="0">
              <a:solidFill>
                <a:srgbClr val="0070C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7A7B7-673D-49AC-883F-AC6DDBBAF1D4}" type="slidenum">
              <a:rPr lang="en-US" b="1" smtClean="0"/>
              <a:t>3</a:t>
            </a:fld>
            <a:endParaRPr lang="en-US" b="1" dirty="0"/>
          </a:p>
        </p:txBody>
      </p:sp>
      <p:pic>
        <p:nvPicPr>
          <p:cNvPr id="11" name="Picture 10"/>
          <p:cNvPicPr/>
          <p:nvPr/>
        </p:nvPicPr>
        <p:blipFill rotWithShape="1">
          <a:blip r:embed="rId4"/>
          <a:srcRect l="1279" t="20954" r="1234" b="38424"/>
          <a:stretch/>
        </p:blipFill>
        <p:spPr bwMode="auto">
          <a:xfrm>
            <a:off x="293923" y="983887"/>
            <a:ext cx="8739746" cy="2285976"/>
          </a:xfrm>
          <a:prstGeom prst="rect">
            <a:avLst/>
          </a:prstGeom>
          <a:ln>
            <a:solidFill>
              <a:srgbClr val="00206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H="1">
            <a:off x="6857659" y="983887"/>
            <a:ext cx="682858" cy="182878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78938" y="4143793"/>
            <a:ext cx="79931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smtClean="0">
                <a:solidFill>
                  <a:srgbClr val="0070C0"/>
                </a:solidFill>
              </a:rPr>
              <a:t>Click </a:t>
            </a:r>
            <a:r>
              <a:rPr lang="en-US" sz="1400" dirty="0" smtClean="0">
                <a:solidFill>
                  <a:srgbClr val="0070C0"/>
                </a:solidFill>
              </a:rPr>
              <a:t>on “File an Annual Report” on the top right-hand side of the screen.  </a:t>
            </a:r>
            <a:endParaRPr lang="en-US" sz="1400" dirty="0">
              <a:solidFill>
                <a:srgbClr val="0070C0"/>
              </a:solidFill>
            </a:endParaRPr>
          </a:p>
        </p:txBody>
      </p:sp>
      <p:pic>
        <p:nvPicPr>
          <p:cNvPr id="9" name="Picture 8"/>
          <p:cNvPicPr/>
          <p:nvPr/>
        </p:nvPicPr>
        <p:blipFill rotWithShape="1">
          <a:blip r:embed="rId5"/>
          <a:srcRect t="10909" b="50909"/>
          <a:stretch/>
        </p:blipFill>
        <p:spPr>
          <a:xfrm>
            <a:off x="456834" y="4480709"/>
            <a:ext cx="8686800" cy="1920219"/>
          </a:xfrm>
          <a:prstGeom prst="rect">
            <a:avLst/>
          </a:prstGeom>
          <a:ln>
            <a:solidFill>
              <a:srgbClr val="002060"/>
            </a:solidFill>
          </a:ln>
        </p:spPr>
      </p:pic>
      <p:cxnSp>
        <p:nvCxnSpPr>
          <p:cNvPr id="10" name="Straight Arrow Connector 9"/>
          <p:cNvCxnSpPr/>
          <p:nvPr/>
        </p:nvCxnSpPr>
        <p:spPr>
          <a:xfrm>
            <a:off x="7863488" y="4755026"/>
            <a:ext cx="0" cy="109726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6728121" y="5972519"/>
            <a:ext cx="2011658" cy="36575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449763" y="32607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286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9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/>
          <p:nvPr/>
        </p:nvPicPr>
        <p:blipFill rotWithShape="1">
          <a:blip r:embed="rId5"/>
          <a:srcRect t="908" b="18"/>
          <a:stretch/>
        </p:blipFill>
        <p:spPr>
          <a:xfrm>
            <a:off x="3253438" y="1065656"/>
            <a:ext cx="2743170" cy="5330556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456929" y="543191"/>
            <a:ext cx="87596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 smtClean="0">
                <a:solidFill>
                  <a:srgbClr val="0070C0"/>
                </a:solidFill>
              </a:rPr>
              <a:t>Logging in to the SGR: </a:t>
            </a:r>
            <a:endParaRPr lang="en-US" sz="1400" dirty="0">
              <a:solidFill>
                <a:srgbClr val="0070C0"/>
              </a:solidFill>
            </a:endParaRPr>
          </a:p>
        </p:txBody>
      </p:sp>
      <p:sp>
        <p:nvSpPr>
          <p:cNvPr id="14" name="Slide Number Placeholder 1"/>
          <p:cNvSpPr txBox="1">
            <a:spLocks/>
          </p:cNvSpPr>
          <p:nvPr/>
        </p:nvSpPr>
        <p:spPr>
          <a:xfrm>
            <a:off x="6814873" y="6610900"/>
            <a:ext cx="2218796" cy="3797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50885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75442" algn="l" defTabSz="950885" rtl="0" eaLnBrk="1" latinLnBrk="0" hangingPunct="1">
              <a:defRPr sz="187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50885" algn="l" defTabSz="950885" rtl="0" eaLnBrk="1" latinLnBrk="0" hangingPunct="1">
              <a:defRPr sz="187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26327" algn="l" defTabSz="950885" rtl="0" eaLnBrk="1" latinLnBrk="0" hangingPunct="1">
              <a:defRPr sz="187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01769" algn="l" defTabSz="950885" rtl="0" eaLnBrk="1" latinLnBrk="0" hangingPunct="1">
              <a:defRPr sz="187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77211" algn="l" defTabSz="950885" rtl="0" eaLnBrk="1" latinLnBrk="0" hangingPunct="1">
              <a:defRPr sz="187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52654" algn="l" defTabSz="950885" rtl="0" eaLnBrk="1" latinLnBrk="0" hangingPunct="1">
              <a:defRPr sz="187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28096" algn="l" defTabSz="950885" rtl="0" eaLnBrk="1" latinLnBrk="0" hangingPunct="1">
              <a:defRPr sz="187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03538" algn="l" defTabSz="950885" rtl="0" eaLnBrk="1" latinLnBrk="0" hangingPunct="1">
              <a:defRPr sz="187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5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3977330" y="3627818"/>
            <a:ext cx="1371585" cy="4571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2011392" y="4114953"/>
            <a:ext cx="1737341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395646" y="3578430"/>
            <a:ext cx="182878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FF0000"/>
                </a:solidFill>
              </a:rPr>
              <a:t>Enter your </a:t>
            </a:r>
            <a:r>
              <a:rPr lang="en-US" sz="1100" dirty="0" err="1" smtClean="0">
                <a:solidFill>
                  <a:srgbClr val="FF0000"/>
                </a:solidFill>
              </a:rPr>
              <a:t>eLicense</a:t>
            </a:r>
            <a:r>
              <a:rPr lang="en-US" sz="1100" dirty="0" smtClean="0">
                <a:solidFill>
                  <a:srgbClr val="FF0000"/>
                </a:solidFill>
              </a:rPr>
              <a:t> username and password here</a:t>
            </a:r>
            <a:endParaRPr lang="en-US" sz="11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56541" y="5029343"/>
            <a:ext cx="19354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FF0000"/>
                </a:solidFill>
              </a:rPr>
              <a:t>This area is only for certified testing labs to log in.  If you attempt to log in here, you will receive an error</a:t>
            </a:r>
            <a:endParaRPr lang="en-US" sz="1100" dirty="0">
              <a:solidFill>
                <a:srgbClr val="FF0000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6034708" y="5760855"/>
            <a:ext cx="990589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4297367" y="5486538"/>
            <a:ext cx="365756" cy="63465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4362137" y="5486538"/>
            <a:ext cx="300986" cy="63465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449763" y="32607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552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8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/>
          <p:nvPr/>
        </p:nvPicPr>
        <p:blipFill rotWithShape="1">
          <a:blip r:embed="rId7"/>
          <a:srcRect l="458" t="14538" r="1713" b="42388"/>
          <a:stretch/>
        </p:blipFill>
        <p:spPr bwMode="auto">
          <a:xfrm>
            <a:off x="448978" y="738100"/>
            <a:ext cx="8320949" cy="2164053"/>
          </a:xfrm>
          <a:prstGeom prst="rect">
            <a:avLst/>
          </a:prstGeom>
          <a:ln>
            <a:solidFill>
              <a:srgbClr val="00206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8"/>
          <a:srcRect l="22177" t="48167" r="50234" b="27067"/>
          <a:stretch/>
        </p:blipFill>
        <p:spPr>
          <a:xfrm>
            <a:off x="448978" y="4626251"/>
            <a:ext cx="4188331" cy="1770524"/>
          </a:xfrm>
          <a:prstGeom prst="rect">
            <a:avLst/>
          </a:prstGeom>
          <a:ln>
            <a:noFill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9"/>
          <a:srcRect l="48939" t="42467"/>
          <a:stretch/>
        </p:blipFill>
        <p:spPr>
          <a:xfrm>
            <a:off x="4637309" y="4618631"/>
            <a:ext cx="4132618" cy="1778144"/>
          </a:xfrm>
          <a:prstGeom prst="rect">
            <a:avLst/>
          </a:prstGeom>
          <a:ln>
            <a:noFill/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7A7B7-673D-49AC-883F-AC6DDBBAF1D4}" type="slidenum">
              <a:rPr lang="en-US" b="1" smtClean="0"/>
              <a:t>5</a:t>
            </a:fld>
            <a:endParaRPr lang="en-US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56929" y="274515"/>
            <a:ext cx="87596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</a:rPr>
              <a:t>H</a:t>
            </a:r>
            <a:r>
              <a:rPr lang="en-US" sz="1400" dirty="0" smtClean="0">
                <a:solidFill>
                  <a:srgbClr val="0070C0"/>
                </a:solidFill>
              </a:rPr>
              <a:t>over your cursor over “Annual Reports” and click on “Start New Annual Report.” </a:t>
            </a:r>
            <a:endParaRPr lang="en-US" sz="1400" dirty="0">
              <a:solidFill>
                <a:srgbClr val="0070C0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4449452" y="823149"/>
            <a:ext cx="311" cy="146302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22554" y="3672144"/>
            <a:ext cx="87599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0070C0"/>
                </a:solidFill>
              </a:rPr>
              <a:t>From the left drop-down menu, select which license the report pertains to, then select the report year which </a:t>
            </a:r>
            <a:r>
              <a:rPr lang="en-US" sz="1400" u="sng" dirty="0">
                <a:solidFill>
                  <a:srgbClr val="0070C0"/>
                </a:solidFill>
              </a:rPr>
              <a:t>you held an Ohio SBAM operator license</a:t>
            </a:r>
            <a:r>
              <a:rPr lang="en-US" sz="1400" dirty="0">
                <a:solidFill>
                  <a:srgbClr val="0070C0"/>
                </a:solidFill>
              </a:rPr>
              <a:t>.  </a:t>
            </a:r>
          </a:p>
          <a:p>
            <a:endParaRPr lang="en-US" sz="1400" dirty="0">
              <a:solidFill>
                <a:srgbClr val="0070C0"/>
              </a:solidFill>
            </a:endParaRPr>
          </a:p>
        </p:txBody>
      </p:sp>
      <p:sp>
        <p:nvSpPr>
          <p:cNvPr id="15" name="Slide Number Placeholder 4"/>
          <p:cNvSpPr txBox="1">
            <a:spLocks/>
          </p:cNvSpPr>
          <p:nvPr/>
        </p:nvSpPr>
        <p:spPr>
          <a:xfrm>
            <a:off x="6778443" y="9408173"/>
            <a:ext cx="2218796" cy="3797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50885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75442" algn="l" defTabSz="950885" rtl="0" eaLnBrk="1" latinLnBrk="0" hangingPunct="1">
              <a:defRPr sz="187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50885" algn="l" defTabSz="950885" rtl="0" eaLnBrk="1" latinLnBrk="0" hangingPunct="1">
              <a:defRPr sz="187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26327" algn="l" defTabSz="950885" rtl="0" eaLnBrk="1" latinLnBrk="0" hangingPunct="1">
              <a:defRPr sz="187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01769" algn="l" defTabSz="950885" rtl="0" eaLnBrk="1" latinLnBrk="0" hangingPunct="1">
              <a:defRPr sz="187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77211" algn="l" defTabSz="950885" rtl="0" eaLnBrk="1" latinLnBrk="0" hangingPunct="1">
              <a:defRPr sz="187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52654" algn="l" defTabSz="950885" rtl="0" eaLnBrk="1" latinLnBrk="0" hangingPunct="1">
              <a:defRPr sz="187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28096" algn="l" defTabSz="950885" rtl="0" eaLnBrk="1" latinLnBrk="0" hangingPunct="1">
              <a:defRPr sz="187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03538" algn="l" defTabSz="950885" rtl="0" eaLnBrk="1" latinLnBrk="0" hangingPunct="1">
              <a:defRPr sz="187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F7A7B7-673D-49AC-883F-AC6DDBBAF1D4}" type="slidenum">
              <a:rPr lang="en-US" b="1" smtClean="0"/>
              <a:pPr/>
              <a:t>5</a:t>
            </a:fld>
            <a:endParaRPr lang="en-US" b="1" dirty="0"/>
          </a:p>
        </p:txBody>
      </p:sp>
      <p:pic>
        <p:nvPicPr>
          <p:cNvPr id="1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487187" y="7616259"/>
            <a:ext cx="609600" cy="60960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522554" y="4626251"/>
            <a:ext cx="8247373" cy="1920219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449763" y="32607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746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79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1797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322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/>
          <p:nvPr/>
        </p:nvPicPr>
        <p:blipFill rotWithShape="1">
          <a:blip r:embed="rId5"/>
          <a:srcRect l="2193" t="2438" r="808" b="64194"/>
          <a:stretch/>
        </p:blipFill>
        <p:spPr bwMode="auto">
          <a:xfrm>
            <a:off x="592420" y="2188683"/>
            <a:ext cx="8185457" cy="1560513"/>
          </a:xfrm>
          <a:prstGeom prst="rect">
            <a:avLst/>
          </a:prstGeom>
          <a:ln>
            <a:solidFill>
              <a:srgbClr val="00206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7A7B7-673D-49AC-883F-AC6DDBBAF1D4}" type="slidenum">
              <a:rPr lang="en-US" b="1" smtClean="0"/>
              <a:t>6</a:t>
            </a:fld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72115" y="544365"/>
            <a:ext cx="822951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1000" dirty="0" smtClean="0">
              <a:solidFill>
                <a:srgbClr val="0070C0"/>
              </a:solidFill>
            </a:endParaRPr>
          </a:p>
          <a:p>
            <a:pPr marL="342900" indent="-342900" algn="just">
              <a:buAutoNum type="arabicParenR"/>
            </a:pPr>
            <a:r>
              <a:rPr lang="en-US" sz="1400" dirty="0" smtClean="0">
                <a:solidFill>
                  <a:srgbClr val="0070C0"/>
                </a:solidFill>
              </a:rPr>
              <a:t>Click here to enter data if </a:t>
            </a:r>
            <a:r>
              <a:rPr lang="en-US" sz="1400" u="sng" dirty="0" smtClean="0">
                <a:solidFill>
                  <a:srgbClr val="0070C0"/>
                </a:solidFill>
              </a:rPr>
              <a:t>both the location and the games </a:t>
            </a:r>
            <a:r>
              <a:rPr lang="en-US" sz="1400" dirty="0" smtClean="0">
                <a:solidFill>
                  <a:srgbClr val="0070C0"/>
                </a:solidFill>
              </a:rPr>
              <a:t>are owned by the operator</a:t>
            </a:r>
          </a:p>
          <a:p>
            <a:pPr marL="342900" indent="-342900" algn="just">
              <a:buAutoNum type="arabicParenR"/>
            </a:pPr>
            <a:r>
              <a:rPr lang="en-US" sz="1400" dirty="0" smtClean="0">
                <a:solidFill>
                  <a:srgbClr val="0070C0"/>
                </a:solidFill>
              </a:rPr>
              <a:t>Click here when the operator has entered into a revenue-sharing agreement with a location owner</a:t>
            </a:r>
          </a:p>
          <a:p>
            <a:pPr algn="just"/>
            <a:r>
              <a:rPr lang="en-US" sz="1200" dirty="0" smtClean="0">
                <a:solidFill>
                  <a:srgbClr val="FF0000"/>
                </a:solidFill>
              </a:rPr>
              <a:t>If only one of the above scenarios applies to the operator, only the applicable tab needs to be completed.  </a:t>
            </a:r>
            <a:endParaRPr lang="en-US" sz="1200" dirty="0">
              <a:solidFill>
                <a:srgbClr val="FF0000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4865213" y="3034358"/>
            <a:ext cx="388299" cy="22636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528106" y="2778209"/>
            <a:ext cx="258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rgbClr val="FF0000"/>
                </a:solidFill>
              </a:rPr>
              <a:t>1</a:t>
            </a:r>
            <a:endParaRPr lang="en-US" sz="18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69510" y="2475534"/>
            <a:ext cx="274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rgbClr val="FF0000"/>
                </a:solidFill>
              </a:rPr>
              <a:t>2</a:t>
            </a:r>
            <a:endParaRPr lang="en-US" sz="1800" b="1" dirty="0">
              <a:solidFill>
                <a:srgbClr val="FF0000"/>
              </a:solidFill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flipH="1">
            <a:off x="7068981" y="2885188"/>
            <a:ext cx="457194" cy="37553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449763" y="32607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12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8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/>
          <a:srcRect t="5185"/>
          <a:stretch/>
        </p:blipFill>
        <p:spPr>
          <a:xfrm>
            <a:off x="822685" y="1924906"/>
            <a:ext cx="7680876" cy="4241205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7A7B7-673D-49AC-883F-AC6DDBBAF1D4}" type="slidenum">
              <a:rPr lang="en-US" b="1" smtClean="0"/>
              <a:t>7</a:t>
            </a:fld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39807" y="541369"/>
            <a:ext cx="857674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>
                <a:solidFill>
                  <a:srgbClr val="0070C0"/>
                </a:solidFill>
              </a:rPr>
              <a:t>T</a:t>
            </a:r>
            <a:r>
              <a:rPr lang="en-US" sz="1400" dirty="0" smtClean="0">
                <a:solidFill>
                  <a:srgbClr val="0070C0"/>
                </a:solidFill>
              </a:rPr>
              <a:t>his is where all revenue and costs will be reported </a:t>
            </a:r>
            <a:r>
              <a:rPr lang="en-US" sz="1400" u="sng" dirty="0" smtClean="0">
                <a:solidFill>
                  <a:srgbClr val="0070C0"/>
                </a:solidFill>
              </a:rPr>
              <a:t>if the operator owns both the location AND the games at that location</a:t>
            </a:r>
            <a:r>
              <a:rPr lang="en-US" sz="1400" dirty="0" smtClean="0">
                <a:solidFill>
                  <a:srgbClr val="0070C0"/>
                </a:solidFill>
              </a:rPr>
              <a:t>.  </a:t>
            </a:r>
          </a:p>
          <a:p>
            <a:pPr algn="just"/>
            <a:endParaRPr lang="en-US" sz="1100" dirty="0" smtClean="0">
              <a:solidFill>
                <a:srgbClr val="0070C0"/>
              </a:solidFill>
            </a:endParaRPr>
          </a:p>
          <a:p>
            <a:pPr algn="just"/>
            <a:r>
              <a:rPr lang="en-US" sz="1400" dirty="0" smtClean="0">
                <a:solidFill>
                  <a:srgbClr val="0070C0"/>
                </a:solidFill>
              </a:rPr>
              <a:t>            </a:t>
            </a:r>
            <a:r>
              <a:rPr lang="en-US" sz="1200" dirty="0" smtClean="0">
                <a:solidFill>
                  <a:srgbClr val="0070C0"/>
                </a:solidFill>
              </a:rPr>
              <a:t>←If you see this symbol, hover your cursor over it and it will provide more information on the field. </a:t>
            </a:r>
            <a:endParaRPr lang="en-US" sz="1200" dirty="0">
              <a:solidFill>
                <a:srgbClr val="0070C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2685" y="1085135"/>
            <a:ext cx="346711" cy="36932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99020" y="4715660"/>
            <a:ext cx="63169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FF0000"/>
                </a:solidFill>
              </a:rPr>
              <a:t>Click on “Add Game” to list the games operated at this location</a:t>
            </a:r>
            <a:endParaRPr lang="en-US" sz="1100" dirty="0">
              <a:solidFill>
                <a:srgbClr val="FF0000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1554197" y="4846465"/>
            <a:ext cx="457195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765456" y="5822605"/>
            <a:ext cx="32003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FF0000"/>
                </a:solidFill>
              </a:rPr>
              <a:t>Click here to enter prize information</a:t>
            </a:r>
            <a:endParaRPr lang="en-US" sz="1100" dirty="0">
              <a:solidFill>
                <a:srgbClr val="FF0000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2285709" y="5969495"/>
            <a:ext cx="457195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449763" y="32607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13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6811" y="1371783"/>
            <a:ext cx="8592359" cy="4263312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7A7B7-673D-49AC-883F-AC6DDBBAF1D4}" type="slidenum">
              <a:rPr lang="en-US" b="1" smtClean="0"/>
              <a:t>8</a:t>
            </a:fld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39807" y="428490"/>
            <a:ext cx="717796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>
                <a:solidFill>
                  <a:srgbClr val="0070C0"/>
                </a:solidFill>
              </a:rPr>
              <a:t>Enter information for all games at the </a:t>
            </a:r>
            <a:r>
              <a:rPr lang="en-US" sz="1300" dirty="0" smtClean="0">
                <a:solidFill>
                  <a:srgbClr val="0070C0"/>
                </a:solidFill>
              </a:rPr>
              <a:t>location.   Complete this for each type of game. </a:t>
            </a:r>
            <a:endParaRPr lang="en-US" sz="1300" dirty="0">
              <a:solidFill>
                <a:srgbClr val="0070C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70085" y="2165465"/>
            <a:ext cx="301748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>
                <a:solidFill>
                  <a:srgbClr val="FF0000"/>
                </a:solidFill>
              </a:rPr>
              <a:t>If manual entry, use the correct format:</a:t>
            </a:r>
          </a:p>
          <a:p>
            <a:r>
              <a:rPr lang="en-US" sz="1050" dirty="0" smtClean="0">
                <a:solidFill>
                  <a:srgbClr val="FF0000"/>
                </a:solidFill>
              </a:rPr>
              <a:t>B00000000 (B plus eight digits for type-B games) or</a:t>
            </a:r>
          </a:p>
          <a:p>
            <a:r>
              <a:rPr lang="en-US" sz="1050" dirty="0" smtClean="0">
                <a:solidFill>
                  <a:srgbClr val="FF0000"/>
                </a:solidFill>
              </a:rPr>
              <a:t>C00000000  (C plus eight digits for type-C games).</a:t>
            </a:r>
            <a:endParaRPr lang="en-US" sz="105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32612" y="2454005"/>
            <a:ext cx="173734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>
                <a:solidFill>
                  <a:srgbClr val="FF0000"/>
                </a:solidFill>
              </a:rPr>
              <a:t>Or, click here to search for the game approval number</a:t>
            </a:r>
            <a:endParaRPr lang="en-US" sz="1050" dirty="0">
              <a:solidFill>
                <a:srgbClr val="FF00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 flipV="1">
            <a:off x="6556349" y="2258526"/>
            <a:ext cx="517047" cy="25963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647905" y="4729356"/>
            <a:ext cx="34291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FF0000"/>
                </a:solidFill>
              </a:rPr>
              <a:t>Click here when all game information has been entered</a:t>
            </a:r>
            <a:endParaRPr lang="en-US" sz="1100" dirty="0">
              <a:solidFill>
                <a:srgbClr val="FF0000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7864295" y="5120649"/>
            <a:ext cx="273974" cy="23641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460051" y="3859339"/>
            <a:ext cx="322668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>
                <a:solidFill>
                  <a:srgbClr val="FF0000"/>
                </a:solidFill>
              </a:rPr>
              <a:t>Choose:  Type-B (prize wholly contained in machine)</a:t>
            </a:r>
          </a:p>
          <a:p>
            <a:r>
              <a:rPr lang="en-US" sz="1050" dirty="0">
                <a:solidFill>
                  <a:srgbClr val="FF0000"/>
                </a:solidFill>
              </a:rPr>
              <a:t> </a:t>
            </a:r>
            <a:r>
              <a:rPr lang="en-US" sz="1050" dirty="0" smtClean="0">
                <a:solidFill>
                  <a:srgbClr val="FF0000"/>
                </a:solidFill>
              </a:rPr>
              <a:t>                                            OR</a:t>
            </a:r>
          </a:p>
          <a:p>
            <a:r>
              <a:rPr lang="en-US" sz="1050" dirty="0">
                <a:solidFill>
                  <a:srgbClr val="FF0000"/>
                </a:solidFill>
              </a:rPr>
              <a:t> </a:t>
            </a:r>
            <a:r>
              <a:rPr lang="en-US" sz="1050" dirty="0" smtClean="0">
                <a:solidFill>
                  <a:srgbClr val="FF0000"/>
                </a:solidFill>
              </a:rPr>
              <a:t>                Type-C (redemption-style games)</a:t>
            </a:r>
            <a:endParaRPr lang="en-US" sz="1050" dirty="0">
              <a:solidFill>
                <a:srgbClr val="FF0000"/>
              </a:solidFill>
            </a:endParaRPr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449763" y="32607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519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59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/>
          <a:srcRect t="18302"/>
          <a:stretch/>
        </p:blipFill>
        <p:spPr>
          <a:xfrm>
            <a:off x="422718" y="1596499"/>
            <a:ext cx="8538038" cy="2500129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7A7B7-673D-49AC-883F-AC6DDBBAF1D4}" type="slidenum">
              <a:rPr lang="en-US" b="1" smtClean="0"/>
              <a:t>9</a:t>
            </a:fld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50907" y="321645"/>
            <a:ext cx="89610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 smtClean="0">
                <a:solidFill>
                  <a:srgbClr val="0070C0"/>
                </a:solidFill>
              </a:rPr>
              <a:t>Enter the prize information for the location. When reporting prize data, it’s important to note that you’ll need to report prize types, values, and redemptions for the overall location – not per game.   </a:t>
            </a:r>
          </a:p>
          <a:p>
            <a:pPr algn="just"/>
            <a:endParaRPr lang="en-US" sz="1000" dirty="0">
              <a:solidFill>
                <a:srgbClr val="0070C0"/>
              </a:solidFill>
            </a:endParaRPr>
          </a:p>
          <a:p>
            <a:pPr algn="just"/>
            <a:r>
              <a:rPr lang="en-US" sz="1400" dirty="0" smtClean="0">
                <a:solidFill>
                  <a:srgbClr val="0070C0"/>
                </a:solidFill>
              </a:rPr>
              <a:t>Start date and end dates should be adjusted to match the dates in which you held an operator license with the Commission. 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95437" y="2173407"/>
            <a:ext cx="39851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FF0000"/>
                </a:solidFill>
              </a:rPr>
              <a:t>Select from one of the options: ticket, voucher, coin, chip, or plush toy/novelty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69078" y="2202535"/>
            <a:ext cx="38219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FF0000"/>
                </a:solidFill>
              </a:rPr>
              <a:t>What is the cash equivalent for one prize type i.e. 1 ticket = $.01</a:t>
            </a:r>
            <a:endParaRPr lang="en-US" sz="1100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13691" y="3212714"/>
            <a:ext cx="33188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FF0000"/>
                </a:solidFill>
              </a:rPr>
              <a:t>How many tickets, etc. were redeemed for prizes by players during the reporting period? Or how many plush toys/novelties were awarded?  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59879" y="2693310"/>
            <a:ext cx="33206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FF0000"/>
                </a:solidFill>
              </a:rPr>
              <a:t>Start date will be the date you were issued a license. </a:t>
            </a:r>
            <a:endParaRPr lang="en-US" sz="11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59363" y="3128177"/>
            <a:ext cx="28346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FF0000"/>
                </a:solidFill>
              </a:rPr>
              <a:t>Click “Add Prizes” when finished entering prize information</a:t>
            </a:r>
            <a:endParaRPr lang="en-US" sz="1100" dirty="0">
              <a:solidFill>
                <a:srgbClr val="FF0000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7588906" y="3395361"/>
            <a:ext cx="670729" cy="39792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02371" y="4922244"/>
            <a:ext cx="85767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 smtClean="0">
                <a:solidFill>
                  <a:srgbClr val="0070C0"/>
                </a:solidFill>
              </a:rPr>
              <a:t>After you’ve entered all prizes and games, click the “Save” button. 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6"/>
          <a:srcRect t="78940"/>
          <a:stretch/>
        </p:blipFill>
        <p:spPr>
          <a:xfrm>
            <a:off x="760961" y="5461283"/>
            <a:ext cx="7513618" cy="1188707"/>
          </a:xfrm>
          <a:prstGeom prst="rect">
            <a:avLst/>
          </a:prstGeom>
          <a:ln>
            <a:solidFill>
              <a:srgbClr val="002060"/>
            </a:solidFill>
          </a:ln>
        </p:spPr>
      </p:pic>
      <p:cxnSp>
        <p:nvCxnSpPr>
          <p:cNvPr id="19" name="Straight Arrow Connector 18"/>
          <p:cNvCxnSpPr/>
          <p:nvPr/>
        </p:nvCxnSpPr>
        <p:spPr>
          <a:xfrm flipH="1">
            <a:off x="2285709" y="6400928"/>
            <a:ext cx="822951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449763" y="32607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39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6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66486</TotalTime>
  <Words>699</Words>
  <Application>Microsoft Office PowerPoint</Application>
  <PresentationFormat>Custom</PresentationFormat>
  <Paragraphs>86</Paragraphs>
  <Slides>13</Slides>
  <Notes>9</Notes>
  <HiddenSlides>0</HiddenSlides>
  <MMClips>14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Times New Roman</vt:lpstr>
      <vt:lpstr>Tw Cen MT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State of Ohio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Davis, Tama</dc:creator>
  <cp:lastModifiedBy>Seifert, Berena</cp:lastModifiedBy>
  <cp:revision>1870</cp:revision>
  <cp:lastPrinted>2019-02-04T18:39:56Z</cp:lastPrinted>
  <dcterms:created xsi:type="dcterms:W3CDTF">2013-07-12T13:13:59Z</dcterms:created>
  <dcterms:modified xsi:type="dcterms:W3CDTF">2019-02-05T17:49:19Z</dcterms:modified>
  <cp:contentStatus/>
</cp:coreProperties>
</file>